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3" d="100"/>
          <a:sy n="83" d="100"/>
        </p:scale>
        <p:origin x="28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9B68-526F-4E39-9AD5-F32F58B5C61D}" type="datetimeFigureOut">
              <a:rPr lang="ko-KR" altLang="en-US" smtClean="0"/>
              <a:t>2025-09-07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B04-0DAD-4736-85E8-17B7664CA3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5271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9B68-526F-4E39-9AD5-F32F58B5C61D}" type="datetimeFigureOut">
              <a:rPr lang="ko-KR" altLang="en-US" smtClean="0"/>
              <a:t>2025-09-07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B04-0DAD-4736-85E8-17B7664CA3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9558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9B68-526F-4E39-9AD5-F32F58B5C61D}" type="datetimeFigureOut">
              <a:rPr lang="ko-KR" altLang="en-US" smtClean="0"/>
              <a:t>2025-09-07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B04-0DAD-4736-85E8-17B7664CA3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982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9B68-526F-4E39-9AD5-F32F58B5C61D}" type="datetimeFigureOut">
              <a:rPr lang="ko-KR" altLang="en-US" smtClean="0"/>
              <a:t>2025-09-07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B04-0DAD-4736-85E8-17B7664CA3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827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9B68-526F-4E39-9AD5-F32F58B5C61D}" type="datetimeFigureOut">
              <a:rPr lang="ko-KR" altLang="en-US" smtClean="0"/>
              <a:t>2025-09-07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B04-0DAD-4736-85E8-17B7664CA3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1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9B68-526F-4E39-9AD5-F32F58B5C61D}" type="datetimeFigureOut">
              <a:rPr lang="ko-KR" altLang="en-US" smtClean="0"/>
              <a:t>2025-09-07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B04-0DAD-4736-85E8-17B7664CA3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256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9B68-526F-4E39-9AD5-F32F58B5C61D}" type="datetimeFigureOut">
              <a:rPr lang="ko-KR" altLang="en-US" smtClean="0"/>
              <a:t>2025-09-07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B04-0DAD-4736-85E8-17B7664CA3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408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9B68-526F-4E39-9AD5-F32F58B5C61D}" type="datetimeFigureOut">
              <a:rPr lang="ko-KR" altLang="en-US" smtClean="0"/>
              <a:t>2025-09-07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B04-0DAD-4736-85E8-17B7664CA3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4416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9B68-526F-4E39-9AD5-F32F58B5C61D}" type="datetimeFigureOut">
              <a:rPr lang="ko-KR" altLang="en-US" smtClean="0"/>
              <a:t>2025-09-07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B04-0DAD-4736-85E8-17B7664CA3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527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9B68-526F-4E39-9AD5-F32F58B5C61D}" type="datetimeFigureOut">
              <a:rPr lang="ko-KR" altLang="en-US" smtClean="0"/>
              <a:t>2025-09-07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B04-0DAD-4736-85E8-17B7664CA3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544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9B68-526F-4E39-9AD5-F32F58B5C61D}" type="datetimeFigureOut">
              <a:rPr lang="ko-KR" altLang="en-US" smtClean="0"/>
              <a:t>2025-09-07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2B04-0DAD-4736-85E8-17B7664CA3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566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49B68-526F-4E39-9AD5-F32F58B5C61D}" type="datetimeFigureOut">
              <a:rPr lang="ko-KR" altLang="en-US" smtClean="0"/>
              <a:t>2025-09-07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12B04-0DAD-4736-85E8-17B7664CA3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549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9384FC1F-5DDA-49F6-BBB4-C2BA158D7C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088076"/>
              </p:ext>
            </p:extLst>
          </p:nvPr>
        </p:nvGraphicFramePr>
        <p:xfrm>
          <a:off x="81025" y="769448"/>
          <a:ext cx="6771128" cy="8328253"/>
        </p:xfrm>
        <a:graphic>
          <a:graphicData uri="http://schemas.openxmlformats.org/drawingml/2006/table">
            <a:tbl>
              <a:tblPr/>
              <a:tblGrid>
                <a:gridCol w="636607">
                  <a:extLst>
                    <a:ext uri="{9D8B030D-6E8A-4147-A177-3AD203B41FA5}">
                      <a16:colId xmlns:a16="http://schemas.microsoft.com/office/drawing/2014/main" val="1520067080"/>
                    </a:ext>
                  </a:extLst>
                </a:gridCol>
                <a:gridCol w="517379">
                  <a:extLst>
                    <a:ext uri="{9D8B030D-6E8A-4147-A177-3AD203B41FA5}">
                      <a16:colId xmlns:a16="http://schemas.microsoft.com/office/drawing/2014/main" val="4046744939"/>
                    </a:ext>
                  </a:extLst>
                </a:gridCol>
                <a:gridCol w="802135">
                  <a:extLst>
                    <a:ext uri="{9D8B030D-6E8A-4147-A177-3AD203B41FA5}">
                      <a16:colId xmlns:a16="http://schemas.microsoft.com/office/drawing/2014/main" val="2459557870"/>
                    </a:ext>
                  </a:extLst>
                </a:gridCol>
                <a:gridCol w="474777">
                  <a:extLst>
                    <a:ext uri="{9D8B030D-6E8A-4147-A177-3AD203B41FA5}">
                      <a16:colId xmlns:a16="http://schemas.microsoft.com/office/drawing/2014/main" val="3864255118"/>
                    </a:ext>
                  </a:extLst>
                </a:gridCol>
                <a:gridCol w="208128">
                  <a:extLst>
                    <a:ext uri="{9D8B030D-6E8A-4147-A177-3AD203B41FA5}">
                      <a16:colId xmlns:a16="http://schemas.microsoft.com/office/drawing/2014/main" val="2645405897"/>
                    </a:ext>
                  </a:extLst>
                </a:gridCol>
                <a:gridCol w="358815">
                  <a:extLst>
                    <a:ext uri="{9D8B030D-6E8A-4147-A177-3AD203B41FA5}">
                      <a16:colId xmlns:a16="http://schemas.microsoft.com/office/drawing/2014/main" val="117158528"/>
                    </a:ext>
                  </a:extLst>
                </a:gridCol>
                <a:gridCol w="659759">
                  <a:extLst>
                    <a:ext uri="{9D8B030D-6E8A-4147-A177-3AD203B41FA5}">
                      <a16:colId xmlns:a16="http://schemas.microsoft.com/office/drawing/2014/main" val="90418379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9940518"/>
                    </a:ext>
                  </a:extLst>
                </a:gridCol>
                <a:gridCol w="289429">
                  <a:extLst>
                    <a:ext uri="{9D8B030D-6E8A-4147-A177-3AD203B41FA5}">
                      <a16:colId xmlns:a16="http://schemas.microsoft.com/office/drawing/2014/main" val="1007293618"/>
                    </a:ext>
                  </a:extLst>
                </a:gridCol>
                <a:gridCol w="821803">
                  <a:extLst>
                    <a:ext uri="{9D8B030D-6E8A-4147-A177-3AD203B41FA5}">
                      <a16:colId xmlns:a16="http://schemas.microsoft.com/office/drawing/2014/main" val="3162692682"/>
                    </a:ext>
                  </a:extLst>
                </a:gridCol>
                <a:gridCol w="383442">
                  <a:extLst>
                    <a:ext uri="{9D8B030D-6E8A-4147-A177-3AD203B41FA5}">
                      <a16:colId xmlns:a16="http://schemas.microsoft.com/office/drawing/2014/main" val="1406889481"/>
                    </a:ext>
                  </a:extLst>
                </a:gridCol>
                <a:gridCol w="1410574">
                  <a:extLst>
                    <a:ext uri="{9D8B030D-6E8A-4147-A177-3AD203B41FA5}">
                      <a16:colId xmlns:a16="http://schemas.microsoft.com/office/drawing/2014/main" val="1135502910"/>
                    </a:ext>
                  </a:extLst>
                </a:gridCol>
              </a:tblGrid>
              <a:tr h="49872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성 명</a:t>
                      </a:r>
                    </a:p>
                  </a:txBody>
                  <a:tcPr marL="36000" marR="36000" marT="36000" marB="3600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생년월일</a:t>
                      </a: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생년월일</a:t>
                      </a: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사 진</a:t>
                      </a:r>
                      <a:endParaRPr lang="ko-KR" altLang="en-US" dirty="0"/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19984"/>
                  </a:ext>
                </a:extLst>
              </a:tr>
              <a:tr h="498720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연락처</a:t>
                      </a:r>
                    </a:p>
                  </a:txBody>
                  <a:tcPr marL="36000" marR="36000" marT="36000" marB="3600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휴대폰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이메일</a:t>
                      </a: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이메일</a:t>
                      </a: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185966"/>
                  </a:ext>
                </a:extLst>
              </a:tr>
              <a:tr h="49872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[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자택주소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] </a:t>
                      </a: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676419"/>
                  </a:ext>
                </a:extLst>
              </a:tr>
              <a:tr h="498720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학력사항</a:t>
                      </a:r>
                    </a:p>
                  </a:txBody>
                  <a:tcPr marL="36000" marR="36000" marT="36000" marB="3600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3048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대학교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304800" marR="3048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 ) </a:t>
                      </a:r>
                      <a:r>
                        <a:rPr lang="ko-KR" altLang="en-US" sz="14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대 학 교 </a:t>
                      </a:r>
                      <a:r>
                        <a:rPr lang="en-US" altLang="ko-KR" sz="14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 )</a:t>
                      </a:r>
                      <a:r>
                        <a:rPr lang="ko-KR" altLang="en-US" sz="14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</a:t>
                      </a: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04800" marR="3048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04800" marR="3048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612080"/>
                  </a:ext>
                </a:extLst>
              </a:tr>
              <a:tr h="49872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3048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대학원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 )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대 학 교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 )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전공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□ 석사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□ 박사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 )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대 학 교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 )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전공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□ 석사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□ 박사</a:t>
                      </a: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14331091"/>
                  </a:ext>
                </a:extLst>
              </a:tr>
              <a:tr h="498720">
                <a:tc rowSpan="4"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주요근무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경력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시간순으로 기재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현직까지 기재</a:t>
                      </a:r>
                    </a:p>
                  </a:txBody>
                  <a:tcPr marL="36000" marR="36000" marT="36000" marB="3600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회사명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부서</a:t>
                      </a: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직위</a:t>
                      </a:r>
                      <a:endParaRPr lang="ko-KR" altLang="en-US" dirty="0"/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근무년도</a:t>
                      </a:r>
                      <a:endParaRPr lang="ko-KR" altLang="en-US" dirty="0"/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직위</a:t>
                      </a:r>
                    </a:p>
                  </a:txBody>
                  <a:tcPr marL="36000" marR="36000" marT="36000" marB="3600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3092606"/>
                  </a:ext>
                </a:extLst>
              </a:tr>
              <a:tr h="391225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년 월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현재</a:t>
                      </a:r>
                      <a:endParaRPr lang="ko-KR" altLang="en-US" dirty="0"/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8296144"/>
                  </a:ext>
                </a:extLst>
              </a:tr>
              <a:tr h="391225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년 월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년 월</a:t>
                      </a:r>
                      <a:endParaRPr lang="ko-KR" altLang="en-US" dirty="0"/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058637"/>
                  </a:ext>
                </a:extLst>
              </a:tr>
              <a:tr h="391225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년 월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년 월</a:t>
                      </a:r>
                      <a:endParaRPr lang="ko-KR" altLang="en-US" dirty="0"/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445322"/>
                  </a:ext>
                </a:extLst>
              </a:tr>
              <a:tr h="391225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자격증</a:t>
                      </a:r>
                    </a:p>
                  </a:txBody>
                  <a:tcPr marL="36000" marR="36000" marT="36000" marB="3600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 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2. </a:t>
                      </a:r>
                      <a:endParaRPr lang="ko-KR" altLang="en-US" dirty="0"/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00613398"/>
                  </a:ext>
                </a:extLst>
              </a:tr>
              <a:tr h="391225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 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4. </a:t>
                      </a:r>
                      <a:endParaRPr lang="ko-KR" altLang="en-US" dirty="0"/>
                    </a:p>
                  </a:txBody>
                  <a:tcPr marL="36000" marR="36000" marT="36000" marB="36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80220511"/>
                  </a:ext>
                </a:extLst>
              </a:tr>
              <a:tr h="91440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주요 </a:t>
                      </a:r>
                      <a:endParaRPr lang="en-US" altLang="ko-KR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경력 내용</a:t>
                      </a:r>
                    </a:p>
                  </a:txBody>
                  <a:tcPr marL="36000" marR="36000" marT="36000" marB="3600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i="1" u="sng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주요 경력 </a:t>
                      </a:r>
                      <a:r>
                        <a:rPr lang="en-US" altLang="ko-KR" sz="1400" i="1" u="sng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400" i="1" u="sng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수행</a:t>
                      </a:r>
                      <a:r>
                        <a:rPr lang="en-US" altLang="ko-KR" sz="1400" i="1" u="sng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i="1" u="sng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프로젝트</a:t>
                      </a:r>
                      <a:r>
                        <a:rPr lang="en-US" altLang="ko-KR" sz="1400" i="1" u="sng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i="1" u="sng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컨설팅</a:t>
                      </a:r>
                      <a:r>
                        <a:rPr lang="en-US" altLang="ko-KR" sz="1400" i="1" u="sng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) / </a:t>
                      </a:r>
                      <a:r>
                        <a:rPr lang="ko-KR" altLang="en-US" sz="1400" i="1" u="sng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수행기간</a:t>
                      </a:r>
                      <a:r>
                        <a:rPr lang="en-US" altLang="ko-KR" sz="1400" i="1" u="sng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i="1" u="sng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업체수</a:t>
                      </a:r>
                      <a:r>
                        <a:rPr lang="en-US" altLang="ko-KR" sz="1400" i="1" u="sng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i="1" u="sng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역할 등</a:t>
                      </a:r>
                      <a:endParaRPr lang="ko-KR" altLang="en-US" sz="1400" i="1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82795759"/>
                  </a:ext>
                </a:extLst>
              </a:tr>
              <a:tr h="416688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응시자격</a:t>
                      </a:r>
                    </a:p>
                  </a:txBody>
                  <a:tcPr marL="36000" marR="36000" marT="36000" marB="3600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i="1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‘</a:t>
                      </a:r>
                      <a:r>
                        <a:rPr lang="ko-KR" altLang="en-US" sz="1400" i="1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기술사 시험 응시 자격’ 자가 체크시트 점검 후 해당 번호 기입</a:t>
                      </a:r>
                      <a:endParaRPr lang="en-US" altLang="ko-KR" sz="1400" i="1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874848"/>
                  </a:ext>
                </a:extLst>
              </a:tr>
              <a:tr h="38775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신청</a:t>
                      </a:r>
                      <a:endParaRPr lang="en-US" altLang="ko-KR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경로</a:t>
                      </a:r>
                    </a:p>
                  </a:txBody>
                  <a:tcPr marL="36000" marR="36000" marT="36000" marB="3600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선택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□ 기술사 추천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□ </a:t>
                      </a:r>
                      <a:r>
                        <a:rPr lang="ko-KR" altLang="en-US" sz="1400" dirty="0">
                          <a:latin typeface="+mn-ea"/>
                          <a:ea typeface="+mn-ea"/>
                        </a:rPr>
                        <a:t>홈페이지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□ </a:t>
                      </a:r>
                      <a:r>
                        <a:rPr lang="en-US" altLang="ko-KR" sz="1400" dirty="0">
                          <a:latin typeface="+mn-ea"/>
                          <a:ea typeface="+mn-ea"/>
                        </a:rPr>
                        <a:t>SNS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□ </a:t>
                      </a:r>
                      <a:r>
                        <a:rPr lang="ko-KR" altLang="en-US" sz="1400" dirty="0">
                          <a:latin typeface="+mn-ea"/>
                          <a:ea typeface="+mn-ea"/>
                        </a:rPr>
                        <a:t>기타</a:t>
                      </a:r>
                      <a:endParaRPr lang="ko-KR" altLang="en-US" dirty="0"/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523285"/>
                  </a:ext>
                </a:extLst>
              </a:tr>
              <a:tr h="3877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상세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50800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기술사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539583"/>
                  </a:ext>
                </a:extLst>
              </a:tr>
              <a:tr h="1273215">
                <a:tc gridSpan="1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위와 같이 양성과정을 교육을 신청합니다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.    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2025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년      월      일      신청인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(             )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서명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한국공장관리기술사회 귀중</a:t>
                      </a:r>
                    </a:p>
                  </a:txBody>
                  <a:tcPr marL="36000" marR="36000" marT="36000" marB="3600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7068688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908E13E-86BC-4398-8DAF-F796E1F99EC8}"/>
              </a:ext>
            </a:extLst>
          </p:cNvPr>
          <p:cNvSpPr txBox="1"/>
          <p:nvPr/>
        </p:nvSpPr>
        <p:spPr>
          <a:xfrm>
            <a:off x="848806" y="208344"/>
            <a:ext cx="5160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000" b="1">
                <a:latin typeface="+mn-ea"/>
              </a:rPr>
              <a:t>공장관리기술사 양성과정 교육 수강 신청서</a:t>
            </a:r>
          </a:p>
        </p:txBody>
      </p:sp>
    </p:spTree>
    <p:extLst>
      <p:ext uri="{BB962C8B-B14F-4D97-AF65-F5344CB8AC3E}">
        <p14:creationId xmlns:p14="http://schemas.microsoft.com/office/powerpoint/2010/main" val="267901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3510D7D0-0F5A-42B1-867C-6ECCCB72B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214178"/>
              </p:ext>
            </p:extLst>
          </p:nvPr>
        </p:nvGraphicFramePr>
        <p:xfrm>
          <a:off x="127322" y="914400"/>
          <a:ext cx="6585993" cy="8153174"/>
        </p:xfrm>
        <a:graphic>
          <a:graphicData uri="http://schemas.openxmlformats.org/drawingml/2006/table">
            <a:tbl>
              <a:tblPr/>
              <a:tblGrid>
                <a:gridCol w="6585993">
                  <a:extLst>
                    <a:ext uri="{9D8B030D-6E8A-4147-A177-3AD203B41FA5}">
                      <a16:colId xmlns:a16="http://schemas.microsoft.com/office/drawing/2014/main" val="14967408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교육신청을 위한 개인정보 수집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‧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이용 동의서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317367"/>
                  </a:ext>
                </a:extLst>
              </a:tr>
              <a:tr h="76683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한국공장관리기술사회는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교육 수강 신청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교육 서비스 제공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교육생 관리를 위한 목적으로 개인정보를 수집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이용합니다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304800" marR="177800" algn="just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□ 개인정보 수집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‧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이용 내역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필수사항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304800" marR="177800" algn="just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304800" marR="177800" algn="just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304800" marR="177800" algn="just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304800" marR="177800" algn="just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위의 개인정보 수집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‧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이용에 대한 동의를 거부할 권리가 있습니다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그러나 동의를 거부할 경우 원활한 교육서비스 제공에 제한을 받을 수 있습니다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☞ 위와 같이 개인정보를 수집</a:t>
                      </a:r>
                      <a:r>
                        <a:rPr lang="en-US" altLang="ko-KR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이용하는데 동의하십니까</a:t>
                      </a:r>
                      <a:r>
                        <a:rPr lang="en-US" altLang="ko-KR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? </a:t>
                      </a:r>
                      <a:r>
                        <a:rPr lang="ko-KR" altLang="en-US" sz="1400" b="1" u="sng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예 </a:t>
                      </a:r>
                      <a:r>
                        <a:rPr lang="en-US" altLang="ko-KR" sz="1400" b="1" u="sng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 ), </a:t>
                      </a:r>
                      <a:r>
                        <a:rPr lang="ko-KR" altLang="en-US" sz="1400" b="1" u="sng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아니오</a:t>
                      </a:r>
                      <a:r>
                        <a:rPr lang="en-US" altLang="ko-KR" sz="1400" b="1" u="sng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 )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endParaRPr lang="en-US" altLang="ko-KR" sz="1400" b="1" u="sng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□ 선택적 개인정보 수집</a:t>
                      </a:r>
                      <a:r>
                        <a:rPr lang="en-US" altLang="ko-KR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‧</a:t>
                      </a: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이용 내역</a:t>
                      </a:r>
                      <a:r>
                        <a:rPr lang="en-US" altLang="ko-KR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동의거부 가능</a:t>
                      </a:r>
                      <a:r>
                        <a:rPr lang="en-US" altLang="ko-KR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위의 개인정보 수집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‧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이용에 대한 동의를 거부할 권리가 있습니다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위의 개인정보 수집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‧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이용에 대해 동의를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거부하셔도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교육서비스를 제공받을 수 있습니다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☞ 위와 같이 개인정보를 수집</a:t>
                      </a:r>
                      <a:r>
                        <a:rPr lang="en-US" altLang="ko-KR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이용하는데 동의하십니까</a:t>
                      </a:r>
                      <a:r>
                        <a:rPr lang="en-US" altLang="ko-KR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? </a:t>
                      </a:r>
                      <a:r>
                        <a:rPr lang="ko-KR" altLang="en-US" sz="1400" b="1" u="sng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예 </a:t>
                      </a:r>
                      <a:r>
                        <a:rPr lang="en-US" altLang="ko-KR" sz="1400" b="1" u="sng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 ), </a:t>
                      </a:r>
                      <a:r>
                        <a:rPr lang="ko-KR" altLang="en-US" sz="1400" b="1" u="sng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아니오</a:t>
                      </a:r>
                      <a:r>
                        <a:rPr lang="en-US" altLang="ko-KR" sz="1400" b="1" u="sng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 )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endParaRPr lang="ko-KR" altLang="en-US" sz="1400" b="1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□ 목적 외 이용</a:t>
                      </a:r>
                      <a:r>
                        <a:rPr lang="en-US" altLang="ko-KR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마케팅</a:t>
                      </a:r>
                      <a:r>
                        <a:rPr lang="en-US" altLang="ko-KR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내역</a:t>
                      </a:r>
                      <a:endParaRPr lang="en-US" altLang="ko-KR" sz="1400" b="1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4000"/>
                        </a:lnSpc>
                      </a:pPr>
                      <a:endParaRPr lang="en-US" altLang="ko-KR" sz="1400" b="1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4000"/>
                        </a:lnSpc>
                      </a:pPr>
                      <a:endParaRPr lang="en-US" altLang="ko-KR" sz="1400" b="1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4000"/>
                        </a:lnSpc>
                      </a:pPr>
                      <a:endParaRPr lang="en-US" altLang="ko-KR" sz="1400" b="1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위의 개인정보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목적외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이용에 대한 동의를 거부할 권리가 있습니다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그러나 동의를 거부할 경우 교육정보를 제공 받지 못합니다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☞ 위와 같이 개인정보의 </a:t>
                      </a:r>
                      <a:r>
                        <a:rPr lang="ko-KR" alt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목적외</a:t>
                      </a: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이용</a:t>
                      </a:r>
                      <a:r>
                        <a:rPr lang="en-US" altLang="ko-KR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마케팅</a:t>
                      </a:r>
                      <a:r>
                        <a:rPr lang="en-US" altLang="ko-KR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에 동의하십니까</a:t>
                      </a:r>
                      <a:r>
                        <a:rPr lang="en-US" altLang="ko-KR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?</a:t>
                      </a: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u="sng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예 </a:t>
                      </a:r>
                      <a:r>
                        <a:rPr lang="en-US" altLang="ko-KR" sz="1400" b="1" u="sng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 ), </a:t>
                      </a:r>
                      <a:r>
                        <a:rPr lang="ko-KR" altLang="en-US" sz="1400" b="1" u="sng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아니오</a:t>
                      </a:r>
                      <a:r>
                        <a:rPr lang="en-US" altLang="ko-KR" sz="1400" b="1" u="sng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 )</a:t>
                      </a:r>
                      <a:endParaRPr lang="ko-KR" altLang="en-US" sz="1400" b="1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30000"/>
                        </a:lnSpc>
                      </a:pPr>
                      <a:endParaRPr lang="en-US" altLang="ko-KR" sz="14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2025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년        월        일</a:t>
                      </a: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본인 성명 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                 )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서명 </a:t>
                      </a: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한국공장관리기술사회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귀중</a:t>
                      </a:r>
                      <a:endParaRPr lang="en-US" altLang="ko-KR" sz="1200" b="1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36000" marT="180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750840"/>
                  </a:ext>
                </a:extLst>
              </a:tr>
            </a:tbl>
          </a:graphicData>
        </a:graphic>
      </p:graphicFrame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BE9024B4-088A-426E-B5D9-78CFFE05BA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21844"/>
              </p:ext>
            </p:extLst>
          </p:nvPr>
        </p:nvGraphicFramePr>
        <p:xfrm>
          <a:off x="468308" y="2160125"/>
          <a:ext cx="5666740" cy="751968"/>
        </p:xfrm>
        <a:graphic>
          <a:graphicData uri="http://schemas.openxmlformats.org/drawingml/2006/table">
            <a:tbl>
              <a:tblPr/>
              <a:tblGrid>
                <a:gridCol w="2355342">
                  <a:extLst>
                    <a:ext uri="{9D8B030D-6E8A-4147-A177-3AD203B41FA5}">
                      <a16:colId xmlns:a16="http://schemas.microsoft.com/office/drawing/2014/main" val="2965452187"/>
                    </a:ext>
                  </a:extLst>
                </a:gridCol>
                <a:gridCol w="1619758">
                  <a:extLst>
                    <a:ext uri="{9D8B030D-6E8A-4147-A177-3AD203B41FA5}">
                      <a16:colId xmlns:a16="http://schemas.microsoft.com/office/drawing/2014/main" val="158776090"/>
                    </a:ext>
                  </a:extLst>
                </a:gridCol>
                <a:gridCol w="1691640">
                  <a:extLst>
                    <a:ext uri="{9D8B030D-6E8A-4147-A177-3AD203B41FA5}">
                      <a16:colId xmlns:a16="http://schemas.microsoft.com/office/drawing/2014/main" val="793192441"/>
                    </a:ext>
                  </a:extLst>
                </a:gridCol>
              </a:tblGrid>
              <a:tr h="1908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항 목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수집목적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보유기간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780275"/>
                  </a:ext>
                </a:extLst>
              </a:tr>
              <a:tr h="3473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ea"/>
                          <a:ea typeface="+mn-ea"/>
                        </a:rPr>
                        <a:t>성명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ea"/>
                          <a:ea typeface="+mn-ea"/>
                        </a:rPr>
                        <a:t>휴대폰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ea"/>
                          <a:ea typeface="+mn-ea"/>
                        </a:rPr>
                        <a:t>전화번호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ea"/>
                          <a:ea typeface="+mn-ea"/>
                        </a:rPr>
                        <a:t>, </a:t>
                      </a:r>
                    </a:p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ea"/>
                          <a:ea typeface="+mn-ea"/>
                        </a:rPr>
                        <a:t>이메일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ea"/>
                          <a:ea typeface="+mn-ea"/>
                        </a:rPr>
                        <a:t>자택주소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교육서비스 제공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교육생관리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교육종료 후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년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276783"/>
                  </a:ext>
                </a:extLst>
              </a:tr>
            </a:tbl>
          </a:graphicData>
        </a:graphic>
      </p:graphicFrame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1B1454D9-CCA4-48DF-A67C-DA84537F88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860112"/>
              </p:ext>
            </p:extLst>
          </p:nvPr>
        </p:nvGraphicFramePr>
        <p:xfrm>
          <a:off x="468308" y="4388961"/>
          <a:ext cx="5666740" cy="769620"/>
        </p:xfrm>
        <a:graphic>
          <a:graphicData uri="http://schemas.openxmlformats.org/drawingml/2006/table">
            <a:tbl>
              <a:tblPr/>
              <a:tblGrid>
                <a:gridCol w="2517960">
                  <a:extLst>
                    <a:ext uri="{9D8B030D-6E8A-4147-A177-3AD203B41FA5}">
                      <a16:colId xmlns:a16="http://schemas.microsoft.com/office/drawing/2014/main" val="2341120570"/>
                    </a:ext>
                  </a:extLst>
                </a:gridCol>
                <a:gridCol w="1529022">
                  <a:extLst>
                    <a:ext uri="{9D8B030D-6E8A-4147-A177-3AD203B41FA5}">
                      <a16:colId xmlns:a16="http://schemas.microsoft.com/office/drawing/2014/main" val="3051020758"/>
                    </a:ext>
                  </a:extLst>
                </a:gridCol>
                <a:gridCol w="1619758">
                  <a:extLst>
                    <a:ext uri="{9D8B030D-6E8A-4147-A177-3AD203B41FA5}">
                      <a16:colId xmlns:a16="http://schemas.microsoft.com/office/drawing/2014/main" val="4218222703"/>
                    </a:ext>
                  </a:extLst>
                </a:gridCol>
              </a:tblGrid>
              <a:tr h="3065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항 목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수집목적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보유기간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702210"/>
                  </a:ext>
                </a:extLst>
              </a:tr>
              <a:tr h="46304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□ 소속사명 □ 부서 □ 직위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교육서비스 제공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교육종료 후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년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571970"/>
                  </a:ext>
                </a:extLst>
              </a:tr>
            </a:tbl>
          </a:graphicData>
        </a:graphic>
      </p:graphicFrame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410D93DE-3D1C-4655-9B86-0069ACE82D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445601"/>
              </p:ext>
            </p:extLst>
          </p:nvPr>
        </p:nvGraphicFramePr>
        <p:xfrm>
          <a:off x="468308" y="6513992"/>
          <a:ext cx="5658612" cy="592920"/>
        </p:xfrm>
        <a:graphic>
          <a:graphicData uri="http://schemas.openxmlformats.org/drawingml/2006/table">
            <a:tbl>
              <a:tblPr/>
              <a:tblGrid>
                <a:gridCol w="1886204">
                  <a:extLst>
                    <a:ext uri="{9D8B030D-6E8A-4147-A177-3AD203B41FA5}">
                      <a16:colId xmlns:a16="http://schemas.microsoft.com/office/drawing/2014/main" val="1332175108"/>
                    </a:ext>
                  </a:extLst>
                </a:gridCol>
                <a:gridCol w="1886204">
                  <a:extLst>
                    <a:ext uri="{9D8B030D-6E8A-4147-A177-3AD203B41FA5}">
                      <a16:colId xmlns:a16="http://schemas.microsoft.com/office/drawing/2014/main" val="3319618952"/>
                    </a:ext>
                  </a:extLst>
                </a:gridCol>
                <a:gridCol w="1886204">
                  <a:extLst>
                    <a:ext uri="{9D8B030D-6E8A-4147-A177-3AD203B41FA5}">
                      <a16:colId xmlns:a16="http://schemas.microsoft.com/office/drawing/2014/main" val="2231716531"/>
                    </a:ext>
                  </a:extLst>
                </a:gridCol>
              </a:tblGrid>
              <a:tr h="1882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제공 목적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제공 항목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보유기간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917425"/>
                  </a:ext>
                </a:extLst>
              </a:tr>
              <a:tr h="3262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마케팅</a:t>
                      </a:r>
                      <a:r>
                        <a:rPr lang="en-US" altLang="ko-KR" sz="1400" b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b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교육</a:t>
                      </a:r>
                      <a:r>
                        <a:rPr lang="en-US" altLang="ko-KR" sz="1400" b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이메일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회원가입 기간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80417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2E6EA2E-F180-42A7-8F91-34D8320827A2}"/>
              </a:ext>
            </a:extLst>
          </p:cNvPr>
          <p:cNvSpPr txBox="1"/>
          <p:nvPr/>
        </p:nvSpPr>
        <p:spPr>
          <a:xfrm>
            <a:off x="1844995" y="370390"/>
            <a:ext cx="3054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>
                <a:latin typeface="+mn-ea"/>
              </a:rPr>
              <a:t>[</a:t>
            </a:r>
            <a:r>
              <a:rPr lang="ko-KR" altLang="en-US" b="1" dirty="0">
                <a:latin typeface="+mn-ea"/>
              </a:rPr>
              <a:t>수강신청 개인정보 동의서</a:t>
            </a:r>
            <a:r>
              <a:rPr lang="en-US" altLang="ko-KR" b="1" dirty="0">
                <a:latin typeface="+mn-ea"/>
              </a:rPr>
              <a:t>)</a:t>
            </a:r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2515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10CA54AB-D8E4-4518-8DD8-48A8C24CD1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246757"/>
              </p:ext>
            </p:extLst>
          </p:nvPr>
        </p:nvGraphicFramePr>
        <p:xfrm>
          <a:off x="112853" y="439616"/>
          <a:ext cx="6681486" cy="842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605">
                  <a:extLst>
                    <a:ext uri="{9D8B030D-6E8A-4147-A177-3AD203B41FA5}">
                      <a16:colId xmlns:a16="http://schemas.microsoft.com/office/drawing/2014/main" val="2397138713"/>
                    </a:ext>
                  </a:extLst>
                </a:gridCol>
                <a:gridCol w="5625296">
                  <a:extLst>
                    <a:ext uri="{9D8B030D-6E8A-4147-A177-3AD203B41FA5}">
                      <a16:colId xmlns:a16="http://schemas.microsoft.com/office/drawing/2014/main" val="228881716"/>
                    </a:ext>
                  </a:extLst>
                </a:gridCol>
                <a:gridCol w="555585">
                  <a:extLst>
                    <a:ext uri="{9D8B030D-6E8A-4147-A177-3AD203B41FA5}">
                      <a16:colId xmlns:a16="http://schemas.microsoft.com/office/drawing/2014/main" val="3399660011"/>
                    </a:ext>
                  </a:extLst>
                </a:gridCol>
              </a:tblGrid>
              <a:tr h="285199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응시자격  </a:t>
                      </a:r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다음 각 호의 어느 하나에 해당하는 사람</a:t>
                      </a: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0" i="0" kern="1200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체크</a:t>
                      </a: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100057"/>
                  </a:ext>
                </a:extLst>
              </a:tr>
              <a:tr h="326784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latin typeface="+mn-ea"/>
                          <a:ea typeface="+mn-ea"/>
                        </a:rPr>
                        <a:t>1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기사 자격</a:t>
                      </a:r>
                      <a:r>
                        <a:rPr lang="ko-KR" alt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을 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취득한 후 응시하려는 종목이 속하는 직무분야</a:t>
                      </a:r>
                      <a:r>
                        <a:rPr lang="en-US" altLang="ko-KR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고용노동부령으로 정하는 유사 직무분야를 포함한다</a:t>
                      </a:r>
                      <a:r>
                        <a:rPr lang="en-US" altLang="ko-KR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이하 “동일 및 유사 </a:t>
                      </a:r>
                      <a:r>
                        <a:rPr lang="ko-KR" alt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직무분야”라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한다</a:t>
                      </a:r>
                      <a:r>
                        <a:rPr lang="en-US" altLang="ko-KR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에서 </a:t>
                      </a:r>
                      <a:r>
                        <a:rPr lang="en-US" altLang="ko-KR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</a:t>
                      </a: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년 이상 실무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에 종사한 사람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489574"/>
                  </a:ext>
                </a:extLst>
              </a:tr>
              <a:tr h="23461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latin typeface="+mn-ea"/>
                          <a:ea typeface="+mn-ea"/>
                        </a:rPr>
                        <a:t>2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산업기사 자격을 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취득한 후 응시하려는 종목이 속하는 동일 및 유사 직무분야에서 </a:t>
                      </a:r>
                      <a:r>
                        <a:rPr lang="en-US" altLang="ko-KR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년 이상 실무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에 종사한 사람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989874"/>
                  </a:ext>
                </a:extLst>
              </a:tr>
              <a:tr h="23461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latin typeface="+mn-ea"/>
                          <a:ea typeface="+mn-ea"/>
                        </a:rPr>
                        <a:t>3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기능사 자격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을 취득한 후 응시하려는 종목이 속하는 동일 및 유사 직무분야에서 </a:t>
                      </a:r>
                      <a:r>
                        <a:rPr lang="en-US" altLang="ko-KR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</a:t>
                      </a: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년 이상 실무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에 종사한 사람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004763"/>
                  </a:ext>
                </a:extLst>
              </a:tr>
              <a:tr h="41895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latin typeface="+mn-ea"/>
                          <a:ea typeface="+mn-ea"/>
                        </a:rPr>
                        <a:t>4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응시하려는 종목과 </a:t>
                      </a: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관련된 학과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로서 고용노동부장관이 정하는 학과</a:t>
                      </a:r>
                      <a:r>
                        <a:rPr lang="en-US" altLang="ko-KR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이하 “</a:t>
                      </a:r>
                      <a:r>
                        <a:rPr lang="ko-KR" alt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관련학과”라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한다</a:t>
                      </a:r>
                      <a:r>
                        <a:rPr lang="en-US" altLang="ko-KR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의 </a:t>
                      </a:r>
                      <a:r>
                        <a:rPr lang="ko-KR" alt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대학졸업자등으로서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졸업 후 응시하려는 종목이 속하는 </a:t>
                      </a: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동일 및 유사 직무분야에서 </a:t>
                      </a:r>
                      <a:r>
                        <a:rPr lang="en-US" altLang="ko-KR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</a:t>
                      </a: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년 이상 실무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에 종사한 사람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416255"/>
                  </a:ext>
                </a:extLst>
              </a:tr>
              <a:tr h="23461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latin typeface="+mn-ea"/>
                          <a:ea typeface="+mn-ea"/>
                        </a:rPr>
                        <a:t>5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응시하려는 종목이 속하는 </a:t>
                      </a: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동일 및 유사직무분야의 다른 종목의 기술사 등급의 자격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을 취득한 사람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583423"/>
                  </a:ext>
                </a:extLst>
              </a:tr>
              <a:tr h="23461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latin typeface="+mn-ea"/>
                          <a:ea typeface="+mn-ea"/>
                        </a:rPr>
                        <a:t>6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년제 전문대학 관련학과 </a:t>
                      </a:r>
                      <a:r>
                        <a:rPr lang="ko-KR" altLang="en-US" sz="1600" b="1" i="0" kern="1200" dirty="0" err="1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졸업</a:t>
                      </a:r>
                      <a:r>
                        <a:rPr lang="ko-KR" alt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자등으로서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졸업 후 응시하려는 종목이 속하는 동일 및 </a:t>
                      </a: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유사 직무분야에서 </a:t>
                      </a:r>
                      <a:r>
                        <a:rPr lang="en-US" altLang="ko-KR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</a:t>
                      </a: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년 이상 실무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에 종사한 사람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676841"/>
                  </a:ext>
                </a:extLst>
              </a:tr>
              <a:tr h="23461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latin typeface="+mn-ea"/>
                          <a:ea typeface="+mn-ea"/>
                        </a:rPr>
                        <a:t>7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년제 전문대학 관련학과 </a:t>
                      </a:r>
                      <a:r>
                        <a:rPr lang="ko-KR" altLang="en-US" sz="1600" b="1" i="0" kern="1200" dirty="0" err="1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졸업</a:t>
                      </a:r>
                      <a:r>
                        <a:rPr lang="ko-KR" alt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자등으로서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졸업 후 응시하려는 종목이 속하는 </a:t>
                      </a: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동일 및 유사 직무분야에서 </a:t>
                      </a:r>
                      <a:r>
                        <a:rPr lang="en-US" altLang="ko-KR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</a:t>
                      </a: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년 이상 실무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에 종사한 사람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708564"/>
                  </a:ext>
                </a:extLst>
              </a:tr>
              <a:tr h="51112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latin typeface="+mn-ea"/>
                          <a:ea typeface="+mn-ea"/>
                        </a:rPr>
                        <a:t>8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국가기술자격의 종목별로 </a:t>
                      </a:r>
                      <a:r>
                        <a:rPr lang="ko-KR" alt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기사의 수준에 해당하는 교육훈련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을 실시하는 기관 중 고용노동부령으로 정하는 교육훈련기관의 기술훈련과정</a:t>
                      </a:r>
                      <a:r>
                        <a:rPr lang="en-US" altLang="ko-KR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이하 “기사 수준 </a:t>
                      </a:r>
                      <a:r>
                        <a:rPr lang="ko-KR" alt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기술훈련과정”이라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한다</a:t>
                      </a:r>
                      <a:r>
                        <a:rPr lang="en-US" altLang="ko-KR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이수자로서 이수 후 응시하려는 종목이 속하는 </a:t>
                      </a:r>
                      <a:r>
                        <a:rPr lang="ko-KR" alt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동일 및 유사 직무분야에서 </a:t>
                      </a:r>
                      <a:r>
                        <a:rPr lang="en-US" altLang="ko-KR" sz="14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</a:t>
                      </a:r>
                      <a:r>
                        <a:rPr lang="ko-KR" alt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년 이상 실무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에 종사한 사람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206782"/>
                  </a:ext>
                </a:extLst>
              </a:tr>
              <a:tr h="51112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latin typeface="+mn-ea"/>
                          <a:ea typeface="+mn-ea"/>
                        </a:rPr>
                        <a:t>9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국가기술자격의 종목별로 </a:t>
                      </a:r>
                      <a:r>
                        <a:rPr lang="ko-KR" alt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산업기사의 수준에 해당하는 교육훈련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을 실시하는 기관 중 고용노동부령으로 정하는 교육훈련기관의 기술훈련과정</a:t>
                      </a:r>
                      <a:r>
                        <a:rPr lang="en-US" altLang="ko-KR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이하 “산업기사 수준 기술훈련과정”</a:t>
                      </a:r>
                      <a:b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</a:b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이라 한다</a:t>
                      </a:r>
                      <a:r>
                        <a:rPr lang="en-US" altLang="ko-KR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이수자로서 이수 후 </a:t>
                      </a:r>
                      <a:r>
                        <a:rPr lang="ko-KR" alt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동일 및 유사 직무분야에서 </a:t>
                      </a:r>
                      <a:r>
                        <a:rPr lang="en-US" altLang="ko-KR" sz="14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</a:t>
                      </a:r>
                      <a:r>
                        <a:rPr lang="ko-KR" alt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년 이상 실무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에 종사한 사람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968350"/>
                  </a:ext>
                </a:extLst>
              </a:tr>
              <a:tr h="23461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latin typeface="+mn-ea"/>
                          <a:ea typeface="+mn-ea"/>
                        </a:rPr>
                        <a:t>10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응시하려는 종목이 속하는 </a:t>
                      </a: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동일 및 유사 직무분야에서 </a:t>
                      </a:r>
                      <a:r>
                        <a:rPr lang="en-US" altLang="ko-KR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</a:t>
                      </a:r>
                      <a:r>
                        <a:rPr lang="ko-KR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년 이상 실무</a:t>
                      </a: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에 종사한 사람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12922"/>
                  </a:ext>
                </a:extLst>
              </a:tr>
              <a:tr h="14244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latin typeface="+mn-ea"/>
                          <a:ea typeface="+mn-ea"/>
                        </a:rPr>
                        <a:t>11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외국에서 동일한 종목에 해당하는 자격을 취득한 사람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47647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C9177A4-656B-410F-BEDD-4920B8F303D9}"/>
              </a:ext>
            </a:extLst>
          </p:cNvPr>
          <p:cNvSpPr txBox="1"/>
          <p:nvPr/>
        </p:nvSpPr>
        <p:spPr>
          <a:xfrm>
            <a:off x="1195783" y="57874"/>
            <a:ext cx="4352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>
                <a:latin typeface="+mn-ea"/>
              </a:rPr>
              <a:t>[‘</a:t>
            </a:r>
            <a:r>
              <a:rPr lang="ko-KR" altLang="en-US" b="1" dirty="0">
                <a:latin typeface="+mn-ea"/>
              </a:rPr>
              <a:t>기술사 시험 응시 자격</a:t>
            </a:r>
            <a:r>
              <a:rPr lang="en-US" altLang="ko-KR" b="1" dirty="0">
                <a:latin typeface="+mn-ea"/>
              </a:rPr>
              <a:t>’</a:t>
            </a:r>
            <a:r>
              <a:rPr lang="ko-KR" altLang="en-US" b="1" dirty="0">
                <a:latin typeface="+mn-ea"/>
              </a:rPr>
              <a:t> 자가 체크시트</a:t>
            </a:r>
            <a:r>
              <a:rPr lang="en-US" altLang="ko-KR" b="1" dirty="0">
                <a:latin typeface="+mn-ea"/>
              </a:rPr>
              <a:t>)</a:t>
            </a:r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9815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668</Words>
  <Application>Microsoft Office PowerPoint</Application>
  <PresentationFormat>화면 슬라이드 쇼(4:3)</PresentationFormat>
  <Paragraphs>120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HY중고딕</vt:lpstr>
      <vt:lpstr>Arial</vt:lpstr>
      <vt:lpstr>Calibri</vt:lpstr>
      <vt:lpstr>Calibri Light</vt:lpstr>
      <vt:lpstr>맑은 고딕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김영석</dc:creator>
  <cp:lastModifiedBy>김영석</cp:lastModifiedBy>
  <cp:revision>12</cp:revision>
  <dcterms:created xsi:type="dcterms:W3CDTF">2025-09-01T09:37:49Z</dcterms:created>
  <dcterms:modified xsi:type="dcterms:W3CDTF">2025-09-07T13:19:49Z</dcterms:modified>
</cp:coreProperties>
</file>